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5" r:id="rId4"/>
    <p:sldId id="258" r:id="rId5"/>
    <p:sldId id="270" r:id="rId6"/>
    <p:sldId id="262" r:id="rId7"/>
    <p:sldId id="271" r:id="rId8"/>
    <p:sldId id="261" r:id="rId9"/>
    <p:sldId id="259" r:id="rId10"/>
    <p:sldId id="263" r:id="rId11"/>
    <p:sldId id="264" r:id="rId12"/>
    <p:sldId id="266" r:id="rId13"/>
    <p:sldId id="267" r:id="rId14"/>
    <p:sldId id="268" r:id="rId15"/>
    <p:sldId id="260" r:id="rId16"/>
    <p:sldId id="269" r:id="rId1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FF923-F75B-CC4F-B1CC-0A07F75158E2}" type="datetime1">
              <a:rPr lang="en-US" smtClean="0"/>
              <a:t>4/5/16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A52BA-AE8C-0E4D-A7D4-8BCAE8AD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188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D289D-2718-A641-A563-D0EEBF950488}" type="datetime1">
              <a:rPr lang="en-US" smtClean="0"/>
              <a:t>4/5/16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B6488-2248-B64B-BC33-DF2A17950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051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77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Size Invariant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k, n where k is the minimum number of shares needed to reveal secret and n is the number of shares created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Shares looked like pictures of static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Extended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shares are hidden in cover images so the encoded images have meanings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Only worked for strictly black and white images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 smtClean="0"/>
              <a:t>Halftoning</a:t>
            </a:r>
            <a:r>
              <a:rPr lang="en-US" dirty="0" smtClean="0"/>
              <a:t> simulates</a:t>
            </a:r>
            <a:r>
              <a:rPr lang="en-US" baseline="0" dirty="0" smtClean="0"/>
              <a:t> a continuous tone through the use of dots, varying in either size or in spacing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Issue was secret was visible in the encoded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Issue encoded images having the secret revealed in the gray</a:t>
            </a:r>
            <a:r>
              <a:rPr lang="en-US" baseline="0" dirty="0" smtClean="0"/>
              <a:t> scale images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With color images, the encoded images did not have the same meaning as the covers they inherited from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Also, the decryption did not reveal the 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The decrypted</a:t>
            </a:r>
            <a:r>
              <a:rPr lang="en-US" baseline="0" dirty="0" smtClean="0"/>
              <a:t> messages were not too clear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After reversal of the encryption technique, decrypted image was awesome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Robustness:  all required mores must be entered before button enabled, default values for optional fields, success messages tell where files were stored along with names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Alpha:  based on averages of |cover – encoded color concentration|;  had no impact on decryption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71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7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4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9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87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8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17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75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B6488-2248-B64B-BC33-DF2A179508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8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91A-A2EE-4B54-B3C6-F6C67903BA9C}" type="datetime1">
              <a:rPr lang="en-US" smtClean="0"/>
              <a:pPr/>
              <a:t>4/5/16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785C6-EBAF-49D5-AD4D-BABF4DFAAD59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04122-9A3A-4FD8-98B8-22631F32846C}" type="datetime1">
              <a:rPr lang="en-US" smtClean="0"/>
              <a:pPr/>
              <a:t>4/5/16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9A7B8-0EC4-44C9-AFEF-25E144F11C06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47B5-C739-4DAE-AACD-CC58CA843AC4}" type="datetime1">
              <a:rPr lang="en-US" smtClean="0"/>
              <a:pPr/>
              <a:t>4/5/16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2AE48-94E6-46E0-BE32-5F0716DE9115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C285-8BCE-48FC-97D9-E2837AF38351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D3E6-EF16-4488-94A4-211508FE4682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7FB3B-20DA-4D0E-BF16-8262B7156612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73C2C-6BD0-40EC-8D8D-4D51F089C5EB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7F5C-EDA7-4864-9756-35769B0E62CF}" type="datetime1">
              <a:rPr lang="en-US" smtClean="0"/>
              <a:pPr/>
              <a:t>4/5/16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88B99C93-F56F-46AB-9EB8-53614A95B15F}" type="datetime1">
              <a:rPr lang="en-US" smtClean="0"/>
              <a:pPr/>
              <a:t>4/5/16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Allison Holt                           April 8, 2016</a:t>
            </a: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cap="none" dirty="0" smtClean="0"/>
              <a:t>Holt Visual Cryptography Tool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328202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 0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Occurred over the summer before fully settling on a project</a:t>
            </a:r>
          </a:p>
          <a:p>
            <a:r>
              <a:rPr lang="en-US" dirty="0" smtClean="0"/>
              <a:t>Dabbled with different visual cryptography schemes</a:t>
            </a:r>
          </a:p>
          <a:p>
            <a:pPr lvl="1"/>
            <a:r>
              <a:rPr lang="en-US" dirty="0" smtClean="0"/>
              <a:t>Size Invariant</a:t>
            </a:r>
          </a:p>
          <a:p>
            <a:pPr lvl="1"/>
            <a:r>
              <a:rPr lang="en-US" dirty="0" smtClean="0"/>
              <a:t>Extended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2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 1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project </a:t>
            </a:r>
            <a:r>
              <a:rPr lang="en-US" dirty="0"/>
              <a:t>p</a:t>
            </a:r>
            <a:r>
              <a:rPr lang="en-US" dirty="0" smtClean="0"/>
              <a:t>ackage with </a:t>
            </a:r>
            <a:r>
              <a:rPr lang="en-US" dirty="0" err="1" smtClean="0"/>
              <a:t>NetBeans</a:t>
            </a:r>
            <a:endParaRPr lang="en-US" dirty="0" smtClean="0"/>
          </a:p>
          <a:p>
            <a:r>
              <a:rPr lang="en-US" dirty="0" smtClean="0"/>
              <a:t>Created GUI for program</a:t>
            </a:r>
          </a:p>
          <a:p>
            <a:pPr lvl="1"/>
            <a:r>
              <a:rPr lang="en-US" dirty="0" smtClean="0"/>
              <a:t>Main/Welcome, Encode, and Decode Windows</a:t>
            </a:r>
          </a:p>
          <a:p>
            <a:r>
              <a:rPr lang="en-US" smtClean="0"/>
              <a:t>Ported relevant </a:t>
            </a:r>
            <a:r>
              <a:rPr lang="en-US" dirty="0" smtClean="0"/>
              <a:t>code from Iteration 0 into project</a:t>
            </a:r>
          </a:p>
          <a:p>
            <a:r>
              <a:rPr lang="en-US" dirty="0" smtClean="0"/>
              <a:t>Tested GUI and </a:t>
            </a:r>
            <a:r>
              <a:rPr lang="en-US" dirty="0" err="1" smtClean="0"/>
              <a:t>ExtendedVCS</a:t>
            </a:r>
            <a:r>
              <a:rPr lang="en-US" dirty="0" smtClean="0"/>
              <a:t> class worked with black and white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3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Iterations 2 &amp; 3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Iteration 2</a:t>
            </a:r>
          </a:p>
          <a:p>
            <a:r>
              <a:rPr lang="en-US" dirty="0" smtClean="0"/>
              <a:t>Researched halftone visual cryptography</a:t>
            </a:r>
          </a:p>
          <a:p>
            <a:r>
              <a:rPr lang="en-US" dirty="0" smtClean="0"/>
              <a:t>Looked for strategies to combine extended with halftone</a:t>
            </a:r>
          </a:p>
          <a:p>
            <a:pPr marL="114300" indent="0">
              <a:buNone/>
            </a:pPr>
            <a:r>
              <a:rPr lang="en-US" dirty="0" smtClean="0"/>
              <a:t>Iteration 3</a:t>
            </a:r>
          </a:p>
          <a:p>
            <a:r>
              <a:rPr lang="en-US" dirty="0" smtClean="0"/>
              <a:t>Implemented gray scale encryption and decryption</a:t>
            </a:r>
          </a:p>
          <a:p>
            <a:r>
              <a:rPr lang="en-US" dirty="0" smtClean="0"/>
              <a:t>Added success messages to improve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215573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>
                <a:solidFill>
                  <a:schemeClr val="accent2"/>
                </a:solidFill>
              </a:rPr>
              <a:t>Iterations </a:t>
            </a:r>
            <a:r>
              <a:rPr lang="en-US" sz="4400" cap="none" dirty="0" smtClean="0">
                <a:solidFill>
                  <a:schemeClr val="accent2"/>
                </a:solidFill>
              </a:rPr>
              <a:t>4 </a:t>
            </a:r>
            <a:r>
              <a:rPr lang="en-US" sz="4400" cap="none" dirty="0">
                <a:solidFill>
                  <a:schemeClr val="accent2"/>
                </a:solidFill>
              </a:rPr>
              <a:t>&amp; </a:t>
            </a:r>
            <a:r>
              <a:rPr lang="en-US" sz="4400" cap="none" dirty="0" smtClean="0">
                <a:solidFill>
                  <a:schemeClr val="accent2"/>
                </a:solidFill>
              </a:rPr>
              <a:t>5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Iteration </a:t>
            </a:r>
            <a:r>
              <a:rPr lang="en-US" dirty="0" smtClean="0"/>
              <a:t>4</a:t>
            </a:r>
            <a:endParaRPr lang="en-US" dirty="0"/>
          </a:p>
          <a:p>
            <a:r>
              <a:rPr lang="en-US" dirty="0"/>
              <a:t>Research </a:t>
            </a:r>
            <a:r>
              <a:rPr lang="en-US" dirty="0" smtClean="0"/>
              <a:t>methods of encoding and decoding colorful images</a:t>
            </a:r>
          </a:p>
          <a:p>
            <a:r>
              <a:rPr lang="en-US" dirty="0" smtClean="0"/>
              <a:t>Selected VIP synchronization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Iteration 5</a:t>
            </a:r>
            <a:endParaRPr lang="en-US" dirty="0"/>
          </a:p>
          <a:p>
            <a:r>
              <a:rPr lang="en-US" dirty="0"/>
              <a:t>Implemented the Floyd-Steinberg dithering/error </a:t>
            </a:r>
            <a:r>
              <a:rPr lang="en-US" dirty="0" smtClean="0"/>
              <a:t>diffusion</a:t>
            </a:r>
          </a:p>
          <a:p>
            <a:r>
              <a:rPr lang="en-US" dirty="0" smtClean="0"/>
              <a:t>Implemented VIP synchronization without pixel expansion</a:t>
            </a:r>
          </a:p>
        </p:txBody>
      </p:sp>
    </p:spTree>
    <p:extLst>
      <p:ext uri="{BB962C8B-B14F-4D97-AF65-F5344CB8AC3E}">
        <p14:creationId xmlns:p14="http://schemas.microsoft.com/office/powerpoint/2010/main" val="33314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Iteration </a:t>
            </a:r>
            <a:r>
              <a:rPr lang="en-US" sz="4400" cap="none" dirty="0">
                <a:solidFill>
                  <a:schemeClr val="accent2"/>
                </a:solidFill>
              </a:rPr>
              <a:t>6</a:t>
            </a:r>
            <a:r>
              <a:rPr lang="en-US" sz="4400" cap="none" dirty="0" smtClean="0">
                <a:solidFill>
                  <a:schemeClr val="accent2"/>
                </a:solidFill>
              </a:rPr>
              <a:t> &amp; 7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Iteration 6</a:t>
            </a:r>
          </a:p>
          <a:p>
            <a:r>
              <a:rPr lang="en-US" dirty="0" smtClean="0"/>
              <a:t>Added pixel expansion to encoding process</a:t>
            </a:r>
          </a:p>
          <a:p>
            <a:r>
              <a:rPr lang="en-US" dirty="0" smtClean="0"/>
              <a:t>Randomized the order of the expanded pixels</a:t>
            </a:r>
          </a:p>
          <a:p>
            <a:r>
              <a:rPr lang="en-US" dirty="0" smtClean="0"/>
              <a:t>Fixed the encoded shares so they weren’t too dark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Iteration 7</a:t>
            </a:r>
            <a:endParaRPr lang="en-US" dirty="0"/>
          </a:p>
          <a:p>
            <a:r>
              <a:rPr lang="en-US" dirty="0" smtClean="0"/>
              <a:t>Updated the decryption technique (not worried about transparencies)</a:t>
            </a:r>
          </a:p>
          <a:p>
            <a:r>
              <a:rPr lang="en-US" dirty="0" smtClean="0"/>
              <a:t>Added features to make tool more robust</a:t>
            </a:r>
          </a:p>
          <a:p>
            <a:r>
              <a:rPr lang="en-US" dirty="0" smtClean="0"/>
              <a:t>Utilizedαto better blend the encoded images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955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Lessons Learned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In terms of process</a:t>
            </a:r>
            <a:endParaRPr lang="is-IS" dirty="0" smtClean="0"/>
          </a:p>
          <a:p>
            <a:r>
              <a:rPr lang="en-US" dirty="0" smtClean="0"/>
              <a:t>Necessary to have hard deadlines on construction</a:t>
            </a:r>
          </a:p>
          <a:p>
            <a:r>
              <a:rPr lang="en-US" dirty="0" smtClean="0"/>
              <a:t>Adding weekly planning helped balance other commitments with project workload</a:t>
            </a:r>
          </a:p>
          <a:p>
            <a:pPr marL="114300" indent="0">
              <a:buNone/>
            </a:pPr>
            <a:r>
              <a:rPr lang="en-US" dirty="0" smtClean="0"/>
              <a:t>In general</a:t>
            </a:r>
          </a:p>
          <a:p>
            <a:r>
              <a:rPr lang="en-US" dirty="0" smtClean="0"/>
              <a:t>Should have researched better ways to test with images</a:t>
            </a:r>
          </a:p>
          <a:p>
            <a:r>
              <a:rPr lang="en-US" dirty="0" smtClean="0"/>
              <a:t>Documenting as you make progress is a must</a:t>
            </a:r>
          </a:p>
          <a:p>
            <a:r>
              <a:rPr lang="en-US" dirty="0" smtClean="0"/>
              <a:t>Using source control software like </a:t>
            </a:r>
            <a:r>
              <a:rPr lang="en-US" dirty="0" err="1" smtClean="0"/>
              <a:t>GitHub</a:t>
            </a:r>
            <a:r>
              <a:rPr lang="en-US" dirty="0" smtClean="0"/>
              <a:t> is also useful in terms of tracking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3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 </a:t>
            </a:r>
            <a:endParaRPr lang="en-US" cap="none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cap="none" dirty="0" smtClean="0"/>
              <a:t>Any Questions?</a:t>
            </a:r>
            <a:endParaRPr lang="en-US" sz="4400" cap="none" dirty="0"/>
          </a:p>
        </p:txBody>
      </p:sp>
    </p:spTree>
    <p:extLst>
      <p:ext uri="{BB962C8B-B14F-4D97-AF65-F5344CB8AC3E}">
        <p14:creationId xmlns:p14="http://schemas.microsoft.com/office/powerpoint/2010/main" val="135183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Problem Statement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Develop a tool such that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Given a secret message and two innocent cover images, two new encoded images are created.</a:t>
            </a:r>
          </a:p>
          <a:p>
            <a:pPr lvl="1"/>
            <a:r>
              <a:rPr lang="is-IS" dirty="0" smtClean="0"/>
              <a:t>The encoded images need to</a:t>
            </a:r>
          </a:p>
          <a:p>
            <a:pPr marL="1028700" lvl="2" indent="-342900">
              <a:buFont typeface="+mj-lt"/>
              <a:buAutoNum type="arabicPeriod"/>
            </a:pPr>
            <a:r>
              <a:rPr lang="is-IS" dirty="0" smtClean="0"/>
              <a:t>Have the same meaning as the cover image</a:t>
            </a:r>
          </a:p>
          <a:p>
            <a:pPr marL="1028700" lvl="2" indent="-342900">
              <a:buFont typeface="+mj-lt"/>
              <a:buAutoNum type="arabicPeriod"/>
            </a:pPr>
            <a:r>
              <a:rPr lang="is-IS" dirty="0" smtClean="0"/>
              <a:t>Not reveal any information about the secret</a:t>
            </a:r>
          </a:p>
          <a:p>
            <a:pPr marL="1028700" lvl="2" indent="-342900">
              <a:buFont typeface="+mj-lt"/>
              <a:buAutoNum type="arabicPeriod"/>
            </a:pPr>
            <a:endParaRPr lang="is-IS" dirty="0" smtClean="0"/>
          </a:p>
          <a:p>
            <a:r>
              <a:rPr lang="is-IS" dirty="0" smtClean="0"/>
              <a:t>Given two encoded images, a new image is created with the secret message revealed.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65008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System Overview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3" descr="updatedUMLClassWithDependenciesImag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0" r="-293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95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Encryption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Error Diffuse Cover Images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Split Secret Message into Red, Green, and Blue Shares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Perform VIP Synchronization</a:t>
            </a:r>
          </a:p>
          <a:p>
            <a:pPr lvl="1"/>
            <a:r>
              <a:rPr lang="en-US" dirty="0" smtClean="0"/>
              <a:t>Pixel Expansion in Random Order</a:t>
            </a:r>
          </a:p>
          <a:p>
            <a:pPr lvl="2"/>
            <a:r>
              <a:rPr lang="en-US" dirty="0" smtClean="0"/>
              <a:t>Red share, Green share, Blue share, Cover pixel</a:t>
            </a:r>
          </a:p>
          <a:p>
            <a:pPr lvl="1"/>
            <a:r>
              <a:rPr lang="en-US" dirty="0" smtClean="0"/>
              <a:t>Calculate Alpha Values</a:t>
            </a:r>
          </a:p>
          <a:p>
            <a:pPr lvl="1"/>
            <a:r>
              <a:rPr lang="en-US" dirty="0" smtClean="0"/>
              <a:t>Store ARGB into Encoded Array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Error Diffuse Encoded Images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128" y="6276968"/>
            <a:ext cx="8260672" cy="365125"/>
          </a:xfrm>
        </p:spPr>
        <p:txBody>
          <a:bodyPr/>
          <a:lstStyle/>
          <a:p>
            <a:pPr algn="l"/>
            <a:r>
              <a:rPr lang="en-US" dirty="0"/>
              <a:t>[1] </a:t>
            </a:r>
            <a:r>
              <a:rPr lang="en-US" dirty="0" err="1"/>
              <a:t>Varalakshmi</a:t>
            </a:r>
            <a:r>
              <a:rPr lang="en-US" dirty="0"/>
              <a:t>, L., R, P. and </a:t>
            </a:r>
            <a:r>
              <a:rPr lang="en-US" dirty="0" err="1"/>
              <a:t>Parameswari</a:t>
            </a:r>
            <a:r>
              <a:rPr lang="en-US" dirty="0"/>
              <a:t>, R. 2013. Extended Visual Cryptography for Color Images and its PSNR Analysis. International Journal of Computer Applications. 67, 17 (2013), 17-22.</a:t>
            </a:r>
          </a:p>
        </p:txBody>
      </p:sp>
    </p:spTree>
    <p:extLst>
      <p:ext uri="{BB962C8B-B14F-4D97-AF65-F5344CB8AC3E}">
        <p14:creationId xmlns:p14="http://schemas.microsoft.com/office/powerpoint/2010/main" val="264153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350291" y="5112944"/>
            <a:ext cx="774203" cy="77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encoded1Zoo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91" y="5113855"/>
            <a:ext cx="774203" cy="774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Encryption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26128" y="1825180"/>
            <a:ext cx="4148077" cy="2384274"/>
            <a:chOff x="426128" y="1954518"/>
            <a:chExt cx="8263220" cy="4544700"/>
          </a:xfrm>
        </p:grpSpPr>
        <p:pic>
          <p:nvPicPr>
            <p:cNvPr id="3" name="Picture 2" descr="secretBlackBackgroundTes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34" y="1954518"/>
              <a:ext cx="2657507" cy="199361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128" y="4505602"/>
              <a:ext cx="2657507" cy="19936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1934" y="4505602"/>
              <a:ext cx="2657507" cy="19936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1841" y="4505602"/>
              <a:ext cx="2657507" cy="1993616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stCxn id="3" idx="1"/>
              <a:endCxn id="6" idx="0"/>
            </p:cNvCxnSpPr>
            <p:nvPr/>
          </p:nvCxnSpPr>
          <p:spPr>
            <a:xfrm rot="10800000" flipV="1">
              <a:off x="1754882" y="2951326"/>
              <a:ext cx="1467052" cy="155427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3" idx="3"/>
              <a:endCxn id="8" idx="0"/>
            </p:cNvCxnSpPr>
            <p:nvPr/>
          </p:nvCxnSpPr>
          <p:spPr>
            <a:xfrm>
              <a:off x="5879441" y="2951327"/>
              <a:ext cx="1481154" cy="155427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3" idx="2"/>
              <a:endCxn id="7" idx="0"/>
            </p:cNvCxnSpPr>
            <p:nvPr/>
          </p:nvCxnSpPr>
          <p:spPr>
            <a:xfrm>
              <a:off x="4550688" y="3948135"/>
              <a:ext cx="0" cy="557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encoded1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91" y="1825180"/>
            <a:ext cx="3218103" cy="2414166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5279738" y="1761172"/>
            <a:ext cx="188142" cy="175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>
            <a:endCxn id="38" idx="1"/>
          </p:cNvCxnSpPr>
          <p:nvPr/>
        </p:nvCxnSpPr>
        <p:spPr>
          <a:xfrm rot="16200000" flipH="1">
            <a:off x="3347781" y="3498446"/>
            <a:ext cx="3652259" cy="35276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2"/>
          </p:cNvCxnSpPr>
          <p:nvPr/>
        </p:nvCxnSpPr>
        <p:spPr>
          <a:xfrm flipH="1">
            <a:off x="4985769" y="1848696"/>
            <a:ext cx="293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02020"/>
              </p:ext>
            </p:extLst>
          </p:nvPr>
        </p:nvGraphicFramePr>
        <p:xfrm>
          <a:off x="6447958" y="4860876"/>
          <a:ext cx="2050700" cy="1280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25350"/>
                <a:gridCol w="1025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Blue Share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Cover Share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Green Share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Red Share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98955" y="4637474"/>
            <a:ext cx="4383254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cs typeface="Courier"/>
              </a:rPr>
              <a:t>VIP Synchronization Snippet: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if secret = 1 &amp;&amp; cover1 == cover2: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randomly select a cover pixel and   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make the other the complement</a:t>
            </a:r>
          </a:p>
          <a:p>
            <a:r>
              <a:rPr lang="en-US" sz="1400" dirty="0">
                <a:latin typeface="Courier"/>
                <a:cs typeface="Courier"/>
              </a:rPr>
              <a:t>e</a:t>
            </a:r>
            <a:r>
              <a:rPr lang="en-US" sz="1400" dirty="0" smtClean="0">
                <a:latin typeface="Courier"/>
                <a:cs typeface="Courier"/>
              </a:rPr>
              <a:t>lse: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randomly select a cover and make the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other equal to selected cover</a:t>
            </a:r>
          </a:p>
        </p:txBody>
      </p:sp>
    </p:spTree>
    <p:extLst>
      <p:ext uri="{BB962C8B-B14F-4D97-AF65-F5344CB8AC3E}">
        <p14:creationId xmlns:p14="http://schemas.microsoft.com/office/powerpoint/2010/main" val="208357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Decryption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endParaRPr lang="en-US" dirty="0" smtClean="0"/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Store the RGB Values of the Related Pixels (Related from Pixel Expansion)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Determine Which Pixels </a:t>
            </a:r>
            <a:r>
              <a:rPr lang="en-US" i="1" dirty="0" smtClean="0"/>
              <a:t>Most Likely</a:t>
            </a:r>
            <a:r>
              <a:rPr lang="en-US" dirty="0" smtClean="0"/>
              <a:t> Hold the Red, Green, and Blue Shares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Reverse the Encryption Process on a Specific Color in a VIP and Store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Create Color with the Concentrations and Store RGB in the Created Secret Image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 smtClean="0"/>
              <a:t>Error Diffuse Secret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8229600" cy="365125"/>
          </a:xfrm>
        </p:spPr>
        <p:txBody>
          <a:bodyPr/>
          <a:lstStyle/>
          <a:p>
            <a:pPr algn="l"/>
            <a:r>
              <a:rPr lang="en-US" dirty="0" smtClean="0"/>
              <a:t>[1] </a:t>
            </a:r>
            <a:r>
              <a:rPr lang="en-US" dirty="0" err="1" smtClean="0"/>
              <a:t>Varalakshmi</a:t>
            </a:r>
            <a:r>
              <a:rPr lang="en-US" dirty="0" smtClean="0"/>
              <a:t>, L., R, P. and </a:t>
            </a:r>
            <a:r>
              <a:rPr lang="en-US" dirty="0" err="1" smtClean="0"/>
              <a:t>Parameswari</a:t>
            </a:r>
            <a:r>
              <a:rPr lang="en-US" dirty="0" smtClean="0"/>
              <a:t>, R. 2013. Extended Visual Cryptography for Color Images and its PSNR Analysis. International Journal of Computer Applications. 67, 17 (2013), 17-22.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5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912597" y="5113854"/>
            <a:ext cx="774203" cy="77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8450" y="5113854"/>
            <a:ext cx="774203" cy="77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encoded1Zoo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0" y="5113855"/>
            <a:ext cx="774203" cy="774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Solution ~ Decryption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688" y="4825581"/>
            <a:ext cx="4383254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cs typeface="Courier"/>
              </a:rPr>
              <a:t>Reverse VIP Synchronization Snippet:</a:t>
            </a:r>
          </a:p>
          <a:p>
            <a:endParaRPr lang="en-US" sz="1400" dirty="0" smtClean="0">
              <a:latin typeface="Courier"/>
              <a:cs typeface="Courier"/>
            </a:endParaRPr>
          </a:p>
          <a:p>
            <a:r>
              <a:rPr lang="en-US" sz="1400" dirty="0" smtClean="0">
                <a:latin typeface="Courier"/>
                <a:cs typeface="Courier"/>
              </a:rPr>
              <a:t>if encoded1!= encoded2: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decoded pixel digit = 1</a:t>
            </a:r>
          </a:p>
          <a:p>
            <a:r>
              <a:rPr lang="en-US" sz="1400" dirty="0">
                <a:latin typeface="Courier"/>
                <a:cs typeface="Courier"/>
              </a:rPr>
              <a:t>e</a:t>
            </a:r>
            <a:r>
              <a:rPr lang="en-US" sz="1400" dirty="0" smtClean="0">
                <a:latin typeface="Courier"/>
                <a:cs typeface="Courier"/>
              </a:rPr>
              <a:t>lse: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randomly select 0 or 1 for decoded </a:t>
            </a:r>
          </a:p>
          <a:p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smtClean="0">
                <a:latin typeface="Courier"/>
                <a:cs typeface="Courier"/>
              </a:rPr>
              <a:t>  pixel digit</a:t>
            </a:r>
          </a:p>
        </p:txBody>
      </p:sp>
      <p:pic>
        <p:nvPicPr>
          <p:cNvPr id="5" name="Picture 4" descr="encoded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50" y="1825180"/>
            <a:ext cx="3218103" cy="241416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7897" y="1761172"/>
            <a:ext cx="188142" cy="175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endCxn id="9" idx="1"/>
          </p:cNvCxnSpPr>
          <p:nvPr/>
        </p:nvCxnSpPr>
        <p:spPr>
          <a:xfrm rot="16200000" flipH="1">
            <a:off x="-1344060" y="3498446"/>
            <a:ext cx="3652259" cy="35276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" idx="2"/>
          </p:cNvCxnSpPr>
          <p:nvPr/>
        </p:nvCxnSpPr>
        <p:spPr>
          <a:xfrm flipH="1">
            <a:off x="293928" y="1848696"/>
            <a:ext cx="293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97" y="1825180"/>
            <a:ext cx="3218102" cy="2414166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385102" y="1760718"/>
            <a:ext cx="188142" cy="175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96" y="5113855"/>
            <a:ext cx="774203" cy="774203"/>
          </a:xfrm>
          <a:prstGeom prst="rect">
            <a:avLst/>
          </a:prstGeom>
        </p:spPr>
      </p:pic>
      <p:cxnSp>
        <p:nvCxnSpPr>
          <p:cNvPr id="17" name="Elbow Connector 16"/>
          <p:cNvCxnSpPr>
            <a:endCxn id="13" idx="1"/>
          </p:cNvCxnSpPr>
          <p:nvPr/>
        </p:nvCxnSpPr>
        <p:spPr>
          <a:xfrm rot="16200000" flipH="1">
            <a:off x="7061621" y="4649982"/>
            <a:ext cx="903478" cy="79847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V="1">
            <a:off x="4785205" y="2268560"/>
            <a:ext cx="2748780" cy="1909056"/>
          </a:xfrm>
          <a:prstGeom prst="bentConnector3">
            <a:avLst>
              <a:gd name="adj1" fmla="val -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2" idx="2"/>
          </p:cNvCxnSpPr>
          <p:nvPr/>
        </p:nvCxnSpPr>
        <p:spPr>
          <a:xfrm flipV="1">
            <a:off x="5205067" y="1848242"/>
            <a:ext cx="180035" cy="4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71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cap="none" dirty="0" smtClean="0"/>
              <a:t>Demonstration</a:t>
            </a:r>
            <a:endParaRPr lang="en-US" sz="4800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 smtClean="0"/>
              <a:t>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15377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dirty="0" smtClean="0">
                <a:solidFill>
                  <a:schemeClr val="accent2"/>
                </a:solidFill>
              </a:rPr>
              <a:t>Process</a:t>
            </a:r>
            <a:endParaRPr lang="en-US" sz="4400" cap="none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Slide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199" r="-13199"/>
          <a:stretch>
            <a:fillRect/>
          </a:stretch>
        </p:blipFill>
        <p:spPr>
          <a:xfrm>
            <a:off x="457200" y="1752600"/>
            <a:ext cx="8229600" cy="4883150"/>
          </a:xfrm>
        </p:spPr>
      </p:pic>
    </p:spTree>
    <p:extLst>
      <p:ext uri="{BB962C8B-B14F-4D97-AF65-F5344CB8AC3E}">
        <p14:creationId xmlns:p14="http://schemas.microsoft.com/office/powerpoint/2010/main" val="264153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2832</TotalTime>
  <Words>811</Words>
  <Application>Microsoft Macintosh PowerPoint</Application>
  <PresentationFormat>On-screen Show (4:3)</PresentationFormat>
  <Paragraphs>133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Apothecary</vt:lpstr>
      <vt:lpstr>Holt Visual Cryptography Tool</vt:lpstr>
      <vt:lpstr>Problem Statement</vt:lpstr>
      <vt:lpstr>Solution ~ System Overview</vt:lpstr>
      <vt:lpstr>Solution ~ Encryption</vt:lpstr>
      <vt:lpstr>Solution ~ Encryption</vt:lpstr>
      <vt:lpstr>Solution ~ Decryption</vt:lpstr>
      <vt:lpstr>Solution ~ Decryption</vt:lpstr>
      <vt:lpstr>Demonstration</vt:lpstr>
      <vt:lpstr>Process</vt:lpstr>
      <vt:lpstr>Iteration 0</vt:lpstr>
      <vt:lpstr>Iteration 1</vt:lpstr>
      <vt:lpstr>Iterations 2 &amp; 3</vt:lpstr>
      <vt:lpstr>Iterations 4 &amp; 5</vt:lpstr>
      <vt:lpstr>Iteration 6 &amp; 7</vt:lpstr>
      <vt:lpstr>Lessons Learned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Holt Visual Cryptography Tool</dc:title>
  <dc:creator>Allison Holt</dc:creator>
  <cp:lastModifiedBy>Allison Holt</cp:lastModifiedBy>
  <cp:revision>87</cp:revision>
  <cp:lastPrinted>2016-04-01T02:02:06Z</cp:lastPrinted>
  <dcterms:created xsi:type="dcterms:W3CDTF">2016-03-30T18:02:27Z</dcterms:created>
  <dcterms:modified xsi:type="dcterms:W3CDTF">2016-04-06T01:53:35Z</dcterms:modified>
</cp:coreProperties>
</file>